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4630400" cy="8229600"/>
  <p:notesSz cx="8229600" cy="14630400"/>
  <p:embeddedFontLst>
    <p:embeddedFont>
      <p:font typeface="Barlow Bold" panose="020B0604020202020204" charset="0"/>
      <p:bold r:id="rId14"/>
    </p:embeddedFont>
    <p:embeddedFont>
      <p:font typeface="Montserrat" panose="000005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FF5"/>
    <a:srgbClr val="FFFFFF"/>
    <a:srgbClr val="094BDF"/>
    <a:srgbClr val="0C6ADC"/>
    <a:srgbClr val="023EE6"/>
    <a:srgbClr val="3809FF"/>
    <a:srgbClr val="1016F8"/>
    <a:srgbClr val="0D5BDB"/>
    <a:srgbClr val="114ED7"/>
    <a:srgbClr val="060E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96" y="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4387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omar-alaa-20o04?utm_source=share&amp;utm_campaign=share_via&amp;utm_content=profile&amp;utm_medium=android_app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ww.linkedin.com/in/moaz-loaie?utm_source=share&amp;utm_campaign=share_via&amp;utm_content=profile&amp;utm_medium=android_ap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linkedin.com/in/mohamed-elshoraky" TargetMode="External"/><Relationship Id="rId5" Type="http://schemas.openxmlformats.org/officeDocument/2006/relationships/hyperlink" Target="https://www.linkedin.com/in/mahmoud-tawfik-103643235/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7mdAhmd/vision-based-virtual-keyboard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6106" y="2085396"/>
            <a:ext cx="5691844" cy="1331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94BDF"/>
                </a:solidFill>
                <a:latin typeface="Arial" panose="020B0604020202020204" pitchFamily="34" charset="0"/>
                <a:ea typeface="Barlow Bold" pitchFamily="34" charset="-122"/>
                <a:cs typeface="Arial" panose="020B0604020202020204" pitchFamily="34" charset="0"/>
              </a:rPr>
              <a:t>Vision-Based Virtual Keyboard</a:t>
            </a:r>
            <a:endParaRPr lang="en-US" sz="4450" dirty="0">
              <a:solidFill>
                <a:srgbClr val="094BD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6E08F02-41C4-1F61-9439-16CD1BC11DC4}"/>
              </a:ext>
            </a:extLst>
          </p:cNvPr>
          <p:cNvSpPr/>
          <p:nvPr/>
        </p:nvSpPr>
        <p:spPr>
          <a:xfrm rot="19083693">
            <a:off x="8173467" y="4909181"/>
            <a:ext cx="8638525" cy="7989936"/>
          </a:xfrm>
          <a:prstGeom prst="roundRect">
            <a:avLst/>
          </a:prstGeom>
          <a:solidFill>
            <a:srgbClr val="1016F8"/>
          </a:solidFill>
          <a:ln w="9525">
            <a:solidFill>
              <a:srgbClr val="094BD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B9A762B-90A9-D802-E826-8D76026DE307}"/>
              </a:ext>
            </a:extLst>
          </p:cNvPr>
          <p:cNvSpPr/>
          <p:nvPr/>
        </p:nvSpPr>
        <p:spPr>
          <a:xfrm rot="19302057">
            <a:off x="10107463" y="-869443"/>
            <a:ext cx="7099085" cy="6237824"/>
          </a:xfrm>
          <a:prstGeom prst="roundRect">
            <a:avLst/>
          </a:prstGeom>
          <a:solidFill>
            <a:srgbClr val="1016F8"/>
          </a:solidFill>
          <a:ln w="762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228A37-69C4-561A-F7BC-21558A577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207" y="312965"/>
            <a:ext cx="1985743" cy="986252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70F0E6A-CEF6-525B-0AC3-F3FF21E56253}"/>
              </a:ext>
            </a:extLst>
          </p:cNvPr>
          <p:cNvSpPr/>
          <p:nvPr/>
        </p:nvSpPr>
        <p:spPr>
          <a:xfrm>
            <a:off x="7677150" y="972890"/>
            <a:ext cx="4400550" cy="5924146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76200"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EC72BF-61BE-FB9F-EFBD-2C90ABBB2DC4}"/>
              </a:ext>
            </a:extLst>
          </p:cNvPr>
          <p:cNvSpPr txBox="1"/>
          <p:nvPr/>
        </p:nvSpPr>
        <p:spPr>
          <a:xfrm>
            <a:off x="766106" y="5031463"/>
            <a:ext cx="364396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Supervisor: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Eng. Abdelrahman Yahia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Members: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Mahmoud Ibrahim Tawfik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Mohamed Ahmed Elshoraky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Moaz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Loaie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Mohamed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Omar Alaa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Zalat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hlinkClick r:id="rId5"/>
            <a:extLst>
              <a:ext uri="{FF2B5EF4-FFF2-40B4-BE49-F238E27FC236}">
                <a16:creationId xmlns:a16="http://schemas.microsoft.com/office/drawing/2014/main" id="{05BFFB88-C33B-3483-1644-38E9D2F8E0BE}"/>
              </a:ext>
            </a:extLst>
          </p:cNvPr>
          <p:cNvSpPr/>
          <p:nvPr/>
        </p:nvSpPr>
        <p:spPr>
          <a:xfrm>
            <a:off x="1118222" y="5842498"/>
            <a:ext cx="2453653" cy="1601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hlinkClick r:id="rId6"/>
            <a:extLst>
              <a:ext uri="{FF2B5EF4-FFF2-40B4-BE49-F238E27FC236}">
                <a16:creationId xmlns:a16="http://schemas.microsoft.com/office/drawing/2014/main" id="{01160372-BC19-4B91-5324-E41924A1008C}"/>
              </a:ext>
            </a:extLst>
          </p:cNvPr>
          <p:cNvSpPr/>
          <p:nvPr/>
        </p:nvSpPr>
        <p:spPr>
          <a:xfrm>
            <a:off x="1177424" y="6240975"/>
            <a:ext cx="2594475" cy="1601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hlinkClick r:id="rId7"/>
            <a:extLst>
              <a:ext uri="{FF2B5EF4-FFF2-40B4-BE49-F238E27FC236}">
                <a16:creationId xmlns:a16="http://schemas.microsoft.com/office/drawing/2014/main" id="{7A879334-D323-8F62-322A-2CFFDA5835FA}"/>
              </a:ext>
            </a:extLst>
          </p:cNvPr>
          <p:cNvSpPr/>
          <p:nvPr/>
        </p:nvSpPr>
        <p:spPr>
          <a:xfrm>
            <a:off x="1158376" y="6514913"/>
            <a:ext cx="2070600" cy="1601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hlinkClick r:id="rId8"/>
            <a:extLst>
              <a:ext uri="{FF2B5EF4-FFF2-40B4-BE49-F238E27FC236}">
                <a16:creationId xmlns:a16="http://schemas.microsoft.com/office/drawing/2014/main" id="{069F1D0E-0ACB-51F9-4ED7-1155EBD2B2D6}"/>
              </a:ext>
            </a:extLst>
          </p:cNvPr>
          <p:cNvSpPr/>
          <p:nvPr/>
        </p:nvSpPr>
        <p:spPr>
          <a:xfrm>
            <a:off x="1158375" y="6788850"/>
            <a:ext cx="1489575" cy="1601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03680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94BDF"/>
                </a:solidFill>
                <a:latin typeface="Barlow Bold" pitchFamily="34" charset="0"/>
              </a:rPr>
              <a:t>Conclusion</a:t>
            </a:r>
          </a:p>
          <a:p>
            <a:pPr marL="0" indent="0" algn="l">
              <a:lnSpc>
                <a:spcPts val="5600"/>
              </a:lnSpc>
              <a:buNone/>
            </a:pPr>
            <a:endParaRPr lang="en-US" sz="4450" dirty="0">
              <a:solidFill>
                <a:srgbClr val="094BDF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6732150" y="303869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Touchless Typing using hand gestures</a:t>
            </a:r>
            <a:endParaRPr lang="en-US" sz="2200" b="1" dirty="0"/>
          </a:p>
        </p:txBody>
      </p:sp>
      <p:sp>
        <p:nvSpPr>
          <p:cNvPr id="8" name="Shape 5"/>
          <p:cNvSpPr/>
          <p:nvPr/>
        </p:nvSpPr>
        <p:spPr>
          <a:xfrm>
            <a:off x="6244709" y="4179927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732151" y="427538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</a:t>
            </a:r>
            <a:r>
              <a:rPr lang="en-US" sz="2400" b="1" dirty="0"/>
              <a:t>eal-time detection with MediaPipe &amp; OpenCV</a:t>
            </a:r>
          </a:p>
          <a:p>
            <a:pPr marL="342900" indent="-342900" algn="l">
              <a:lnSpc>
                <a:spcPts val="2800"/>
              </a:lnSpc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12" name="Shape 9"/>
          <p:cNvSpPr/>
          <p:nvPr/>
        </p:nvSpPr>
        <p:spPr>
          <a:xfrm>
            <a:off x="6244709" y="552045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732151" y="5421510"/>
            <a:ext cx="4024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Custom virtual keyboard design</a:t>
            </a:r>
            <a:endParaRPr lang="en-US" sz="2200" b="1" dirty="0"/>
          </a:p>
        </p:txBody>
      </p:sp>
      <p:sp>
        <p:nvSpPr>
          <p:cNvPr id="20" name="Text 11">
            <a:extLst>
              <a:ext uri="{FF2B5EF4-FFF2-40B4-BE49-F238E27FC236}">
                <a16:creationId xmlns:a16="http://schemas.microsoft.com/office/drawing/2014/main" id="{6F422ED3-602F-F78B-AA9F-DC9ECE317127}"/>
              </a:ext>
            </a:extLst>
          </p:cNvPr>
          <p:cNvSpPr/>
          <p:nvPr/>
        </p:nvSpPr>
        <p:spPr>
          <a:xfrm>
            <a:off x="6732151" y="6556502"/>
            <a:ext cx="40240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Foundation for gesture-based interfaces</a:t>
            </a:r>
            <a:endParaRPr lang="en-US" sz="2200" b="1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1394B92-68B1-83D0-3795-45BC2006C6A5}"/>
              </a:ext>
            </a:extLst>
          </p:cNvPr>
          <p:cNvSpPr/>
          <p:nvPr/>
        </p:nvSpPr>
        <p:spPr>
          <a:xfrm>
            <a:off x="12809989" y="7633982"/>
            <a:ext cx="1711354" cy="528506"/>
          </a:xfrm>
          <a:prstGeom prst="round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060BAFC-6782-304E-3FEF-77A24A0F0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9002BA67-52BA-1F63-90EC-2CE2177A1681}"/>
              </a:ext>
            </a:extLst>
          </p:cNvPr>
          <p:cNvSpPr/>
          <p:nvPr/>
        </p:nvSpPr>
        <p:spPr>
          <a:xfrm>
            <a:off x="758309" y="342257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ANY QUESTIONS?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A831BD25-CD2D-7775-94FD-97AE65B9388E}"/>
              </a:ext>
            </a:extLst>
          </p:cNvPr>
          <p:cNvSpPr/>
          <p:nvPr/>
        </p:nvSpPr>
        <p:spPr>
          <a:xfrm>
            <a:off x="758309" y="4460200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 can find our project on GitHub: </a:t>
            </a:r>
            <a:r>
              <a:rPr lang="en-US" sz="1700" u="sng" dirty="0">
                <a:solidFill>
                  <a:srgbClr val="359DD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031239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82973"/>
            <a:ext cx="577262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Presentation Roadmap</a:t>
            </a:r>
            <a:endParaRPr lang="en-US" sz="4450" dirty="0">
              <a:solidFill>
                <a:srgbClr val="094BDF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58309" y="303585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Motivation &amp; Problem Definition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45828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Real-World Applications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88072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Tools &amp; Technologies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30315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System Architecture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72559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Functional Workflow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14802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Design Logic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57045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Demonstration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309" y="599289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17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F8575EF-E578-24BD-7895-71E38FF9061A}"/>
              </a:ext>
            </a:extLst>
          </p:cNvPr>
          <p:cNvSpPr/>
          <p:nvPr/>
        </p:nvSpPr>
        <p:spPr>
          <a:xfrm>
            <a:off x="12809989" y="7633982"/>
            <a:ext cx="1711354" cy="528506"/>
          </a:xfrm>
          <a:prstGeom prst="round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031752"/>
            <a:ext cx="916566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Build a Vision-Based Keyboard?</a:t>
            </a:r>
            <a:endParaRPr lang="en-US" sz="4450" dirty="0">
              <a:solidFill>
                <a:srgbClr val="094BDF"/>
              </a:solidFill>
            </a:endParaRPr>
          </a:p>
        </p:txBody>
      </p:sp>
      <p:sp>
        <p:nvSpPr>
          <p:cNvPr id="3" name="Shape 1"/>
          <p:cNvSpPr/>
          <p:nvPr/>
        </p:nvSpPr>
        <p:spPr>
          <a:xfrm>
            <a:off x="758309" y="3252549"/>
            <a:ext cx="6448544" cy="1326952"/>
          </a:xfrm>
          <a:prstGeom prst="roundRect">
            <a:avLst>
              <a:gd name="adj" fmla="val 11026"/>
            </a:avLst>
          </a:prstGeom>
          <a:noFill/>
          <a:ln w="30480">
            <a:solidFill>
              <a:srgbClr val="C1C3D0"/>
            </a:solidFill>
            <a:prstDash val="solid"/>
          </a:ln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96804" y="349960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Touchless Demand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6804" y="3985736"/>
            <a:ext cx="586299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Post-COVID need for touchless interfaces.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23428" y="3252549"/>
            <a:ext cx="6448663" cy="1326952"/>
          </a:xfrm>
          <a:prstGeom prst="roundRect">
            <a:avLst>
              <a:gd name="adj" fmla="val 11026"/>
            </a:avLst>
          </a:prstGeom>
          <a:noFill/>
          <a:ln w="30480">
            <a:solidFill>
              <a:srgbClr val="C1C3D0"/>
            </a:solidFill>
            <a:prstDash val="solid"/>
          </a:ln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7761923" y="349960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Physical Constraints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761923" y="3985736"/>
            <a:ext cx="58631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Limitations of traditional keyboards.</a:t>
            </a:r>
            <a:endParaRPr lang="en-US" sz="1700" dirty="0"/>
          </a:p>
        </p:txBody>
      </p:sp>
      <p:sp>
        <p:nvSpPr>
          <p:cNvPr id="11" name="Shape 7"/>
          <p:cNvSpPr/>
          <p:nvPr/>
        </p:nvSpPr>
        <p:spPr>
          <a:xfrm>
            <a:off x="758309" y="4796076"/>
            <a:ext cx="6448544" cy="1326952"/>
          </a:xfrm>
          <a:prstGeom prst="roundRect">
            <a:avLst>
              <a:gd name="adj" fmla="val 11026"/>
            </a:avLst>
          </a:prstGeom>
          <a:noFill/>
          <a:ln w="30480">
            <a:solidFill>
              <a:srgbClr val="C1C3D0"/>
            </a:solidFill>
            <a:prstDash val="solid"/>
          </a:ln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8"/>
          <p:cNvSpPr/>
          <p:nvPr/>
        </p:nvSpPr>
        <p:spPr>
          <a:xfrm>
            <a:off x="1096804" y="5043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Hygiene Issues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96804" y="5529263"/>
            <a:ext cx="586299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Problems with touchscreen keyboards.</a:t>
            </a:r>
            <a:endParaRPr lang="en-US" sz="1700" dirty="0"/>
          </a:p>
        </p:txBody>
      </p:sp>
      <p:sp>
        <p:nvSpPr>
          <p:cNvPr id="15" name="Shape 10"/>
          <p:cNvSpPr/>
          <p:nvPr/>
        </p:nvSpPr>
        <p:spPr>
          <a:xfrm>
            <a:off x="7423428" y="4796076"/>
            <a:ext cx="6448663" cy="1326952"/>
          </a:xfrm>
          <a:prstGeom prst="roundRect">
            <a:avLst>
              <a:gd name="adj" fmla="val 11026"/>
            </a:avLst>
          </a:prstGeom>
          <a:noFill/>
          <a:ln w="30480">
            <a:solidFill>
              <a:srgbClr val="C1C3D0"/>
            </a:solidFill>
            <a:prstDash val="solid"/>
          </a:ln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Text 11"/>
          <p:cNvSpPr/>
          <p:nvPr/>
        </p:nvSpPr>
        <p:spPr>
          <a:xfrm>
            <a:off x="7761923" y="5043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Gesture Input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761923" y="5529263"/>
            <a:ext cx="58631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Computer vision enables hand movement typing.</a:t>
            </a:r>
            <a:endParaRPr lang="en-US" sz="17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835ECF-3DCB-B5BB-071D-DA674AC1F11A}"/>
              </a:ext>
            </a:extLst>
          </p:cNvPr>
          <p:cNvSpPr/>
          <p:nvPr/>
        </p:nvSpPr>
        <p:spPr>
          <a:xfrm>
            <a:off x="7423428" y="4796076"/>
            <a:ext cx="154008" cy="1326952"/>
          </a:xfrm>
          <a:prstGeom prst="rect">
            <a:avLst/>
          </a:prstGeom>
          <a:solidFill>
            <a:srgbClr val="1016F8"/>
          </a:solidFill>
          <a:ln>
            <a:solidFill>
              <a:srgbClr val="380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394A091-D795-8A45-EA0C-E88322882B1E}"/>
              </a:ext>
            </a:extLst>
          </p:cNvPr>
          <p:cNvSpPr/>
          <p:nvPr/>
        </p:nvSpPr>
        <p:spPr>
          <a:xfrm>
            <a:off x="7421820" y="3252549"/>
            <a:ext cx="154008" cy="1326952"/>
          </a:xfrm>
          <a:prstGeom prst="rect">
            <a:avLst/>
          </a:prstGeom>
          <a:solidFill>
            <a:srgbClr val="1016F8"/>
          </a:solidFill>
          <a:ln>
            <a:solidFill>
              <a:srgbClr val="380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550BB1-8183-BA01-1192-45FBA0DFAB49}"/>
              </a:ext>
            </a:extLst>
          </p:cNvPr>
          <p:cNvSpPr/>
          <p:nvPr/>
        </p:nvSpPr>
        <p:spPr>
          <a:xfrm>
            <a:off x="758309" y="3252549"/>
            <a:ext cx="154008" cy="1326952"/>
          </a:xfrm>
          <a:prstGeom prst="rect">
            <a:avLst/>
          </a:prstGeom>
          <a:solidFill>
            <a:srgbClr val="1016F8"/>
          </a:solidFill>
          <a:ln>
            <a:solidFill>
              <a:srgbClr val="380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CF7E6A-2D57-0600-1362-98F60ED77460}"/>
              </a:ext>
            </a:extLst>
          </p:cNvPr>
          <p:cNvSpPr/>
          <p:nvPr/>
        </p:nvSpPr>
        <p:spPr>
          <a:xfrm>
            <a:off x="757505" y="4796076"/>
            <a:ext cx="154008" cy="1326952"/>
          </a:xfrm>
          <a:prstGeom prst="rect">
            <a:avLst/>
          </a:prstGeom>
          <a:solidFill>
            <a:srgbClr val="1016F8"/>
          </a:solidFill>
          <a:ln>
            <a:solidFill>
              <a:srgbClr val="3809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8D0989E-ED01-3BC3-BE92-55E6109240AB}"/>
              </a:ext>
            </a:extLst>
          </p:cNvPr>
          <p:cNvSpPr/>
          <p:nvPr/>
        </p:nvSpPr>
        <p:spPr>
          <a:xfrm>
            <a:off x="12809989" y="7633982"/>
            <a:ext cx="1711354" cy="528506"/>
          </a:xfrm>
          <a:prstGeom prst="round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39735"/>
            <a:ext cx="637460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Where Can This Be Used?</a:t>
            </a:r>
            <a:endParaRPr lang="en-US" sz="4450" dirty="0">
              <a:solidFill>
                <a:srgbClr val="094BDF"/>
              </a:solidFill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598420"/>
            <a:ext cx="541615" cy="5416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34107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Accessibility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3896916"/>
            <a:ext cx="419076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 motor disabilities.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9819" y="2598420"/>
            <a:ext cx="541615" cy="5416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19819" y="34107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Hospitals &amp; Labs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19819" y="3896916"/>
            <a:ext cx="41907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Contactless input in sterile environments.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1329" y="2598420"/>
            <a:ext cx="541615" cy="54161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1329" y="34107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Kiosks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81329" y="3896916"/>
            <a:ext cx="419076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Airports, museums, public spaces.</a:t>
            </a:r>
            <a:endParaRPr lang="en-US" sz="17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131951"/>
            <a:ext cx="541615" cy="54161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8309" y="59443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Smart Homes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8309" y="6430447"/>
            <a:ext cx="419076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Gesture control for devices.</a:t>
            </a:r>
            <a:endParaRPr lang="en-US" sz="17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19819" y="5131951"/>
            <a:ext cx="541615" cy="54161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19819" y="594431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AR/VR Systems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5219819" y="6430447"/>
            <a:ext cx="419076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Immersive interaction.</a:t>
            </a:r>
            <a:endParaRPr lang="en-US" sz="170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8CBE7FF-2DCF-F618-ACED-3870C968EB38}"/>
              </a:ext>
            </a:extLst>
          </p:cNvPr>
          <p:cNvSpPr/>
          <p:nvPr/>
        </p:nvSpPr>
        <p:spPr>
          <a:xfrm>
            <a:off x="12809989" y="7633982"/>
            <a:ext cx="1711354" cy="528506"/>
          </a:xfrm>
          <a:prstGeom prst="round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44709" y="84049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Tools and Frameworks Behind the Project</a:t>
            </a:r>
            <a:endParaRPr lang="en-US" sz="4450" dirty="0">
              <a:solidFill>
                <a:srgbClr val="094BDF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244709" y="4042648"/>
            <a:ext cx="218967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MediaPipe Hands</a:t>
            </a:r>
            <a:endParaRPr lang="en-US" sz="2200" dirty="0">
              <a:solidFill>
                <a:srgbClr val="094BDF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6244709" y="4615458"/>
            <a:ext cx="18405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Tracks hand landmarks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44709" y="5384602"/>
            <a:ext cx="218967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performance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970645" y="4042648"/>
            <a:ext cx="218967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OpenCV</a:t>
            </a:r>
            <a:endParaRPr lang="en-US" sz="2200" dirty="0">
              <a:solidFill>
                <a:srgbClr val="094BDF"/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8970644" y="4615458"/>
            <a:ext cx="261175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Webcam feed, UI rendering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8970645" y="5384602"/>
            <a:ext cx="307510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Image processing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1696581" y="4042648"/>
            <a:ext cx="218967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Python</a:t>
            </a:r>
            <a:endParaRPr lang="en-US" sz="2200" dirty="0">
              <a:solidFill>
                <a:srgbClr val="094BDF"/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11696581" y="4615458"/>
            <a:ext cx="218967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Logic control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1696581" y="5037892"/>
            <a:ext cx="282152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Gesture mapping</a:t>
            </a:r>
            <a:endParaRPr lang="en-US" sz="17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E40C447-DD84-4DA8-94F5-84AF1232D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9BA518A-218B-C040-18F4-B234022F7AD8}"/>
              </a:ext>
            </a:extLst>
          </p:cNvPr>
          <p:cNvSpPr/>
          <p:nvPr/>
        </p:nvSpPr>
        <p:spPr>
          <a:xfrm>
            <a:off x="12809989" y="7633982"/>
            <a:ext cx="1711354" cy="528506"/>
          </a:xfrm>
          <a:prstGeom prst="round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37592"/>
            <a:ext cx="748617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How the System is Structured</a:t>
            </a:r>
            <a:endParaRPr lang="en-US" sz="4450" dirty="0">
              <a:solidFill>
                <a:srgbClr val="094BDF"/>
              </a:solidFill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363" y="1883569"/>
            <a:ext cx="13005673" cy="56083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87536" y="6180005"/>
            <a:ext cx="3726895" cy="46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Highlight Key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687536" y="6750646"/>
            <a:ext cx="7146852" cy="295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Virtual keyboard shows selected key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1687536" y="4881769"/>
            <a:ext cx="3726895" cy="46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Analyze Gesture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687536" y="5452411"/>
            <a:ext cx="7146852" cy="295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Index finger tracks gestures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1687536" y="3596647"/>
            <a:ext cx="3726895" cy="46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Detect Hands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687536" y="4167289"/>
            <a:ext cx="7146852" cy="295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MediaPipe finds hand &amp; landmarks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1687536" y="2298412"/>
            <a:ext cx="3726895" cy="46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Capture Video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1687536" y="2869053"/>
            <a:ext cx="7146852" cy="295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5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Webcam streams real-time frames</a:t>
            </a:r>
            <a:endParaRPr lang="en-US" sz="105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74F346D-177A-11C5-756E-BF5996B1AE8A}"/>
              </a:ext>
            </a:extLst>
          </p:cNvPr>
          <p:cNvSpPr/>
          <p:nvPr/>
        </p:nvSpPr>
        <p:spPr>
          <a:xfrm>
            <a:off x="12809989" y="7633982"/>
            <a:ext cx="1711354" cy="528506"/>
          </a:xfrm>
          <a:prstGeom prst="round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2682" y="395883"/>
            <a:ext cx="5628918" cy="472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Step-by-Step Interaction Process</a:t>
            </a:r>
            <a:endParaRPr lang="en-US" sz="2950" dirty="0">
              <a:solidFill>
                <a:srgbClr val="094BDF"/>
              </a:solidFill>
            </a:endParaRPr>
          </a:p>
        </p:txBody>
      </p:sp>
      <p:sp>
        <p:nvSpPr>
          <p:cNvPr id="3" name="Shape 1"/>
          <p:cNvSpPr/>
          <p:nvPr/>
        </p:nvSpPr>
        <p:spPr>
          <a:xfrm>
            <a:off x="502682" y="1155502"/>
            <a:ext cx="143589" cy="861774"/>
          </a:xfrm>
          <a:prstGeom prst="roundRect">
            <a:avLst>
              <a:gd name="adj" fmla="val 90034"/>
            </a:avLst>
          </a:prstGeom>
          <a:solidFill>
            <a:srgbClr val="EEEFF5"/>
          </a:solidFill>
          <a:ln/>
          <a:effectLst>
            <a:outerShdw blurRad="35560" dist="1778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89861" y="1299091"/>
            <a:ext cx="1889998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Hand Placement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89861" y="1621274"/>
            <a:ext cx="13337858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 front of camera.</a:t>
            </a:r>
            <a:endParaRPr lang="en-US" sz="1100" dirty="0"/>
          </a:p>
        </p:txBody>
      </p:sp>
      <p:sp>
        <p:nvSpPr>
          <p:cNvPr id="6" name="Shape 4"/>
          <p:cNvSpPr/>
          <p:nvPr/>
        </p:nvSpPr>
        <p:spPr>
          <a:xfrm>
            <a:off x="718066" y="2124908"/>
            <a:ext cx="143589" cy="861774"/>
          </a:xfrm>
          <a:prstGeom prst="roundRect">
            <a:avLst>
              <a:gd name="adj" fmla="val 90034"/>
            </a:avLst>
          </a:prstGeom>
          <a:solidFill>
            <a:srgbClr val="EEEFF5"/>
          </a:solidFill>
          <a:ln/>
          <a:effectLst>
            <a:outerShdw blurRad="35560" dist="1778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005245" y="2268498"/>
            <a:ext cx="1889998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Landmark Detection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1005245" y="2590681"/>
            <a:ext cx="13122473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Starts tracking.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933569" y="3094315"/>
            <a:ext cx="143589" cy="861774"/>
          </a:xfrm>
          <a:prstGeom prst="roundRect">
            <a:avLst>
              <a:gd name="adj" fmla="val 90034"/>
            </a:avLst>
          </a:prstGeom>
          <a:solidFill>
            <a:srgbClr val="EEEFF5"/>
          </a:solidFill>
          <a:ln/>
          <a:effectLst>
            <a:outerShdw blurRad="35560" dist="1778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220748" y="3237905"/>
            <a:ext cx="1889998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Fingertip Tracking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1220748" y="3560088"/>
            <a:ext cx="12906970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Across frames.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1149072" y="4063722"/>
            <a:ext cx="143589" cy="861774"/>
          </a:xfrm>
          <a:prstGeom prst="roundRect">
            <a:avLst>
              <a:gd name="adj" fmla="val 90034"/>
            </a:avLst>
          </a:prstGeom>
          <a:solidFill>
            <a:srgbClr val="EEEFF5"/>
          </a:solidFill>
          <a:ln/>
          <a:effectLst>
            <a:outerShdw blurRad="35560" dist="1778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436251" y="4207312"/>
            <a:ext cx="1889998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Matching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1436251" y="4529495"/>
            <a:ext cx="12691467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Finger position to key.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933569" y="5033129"/>
            <a:ext cx="143589" cy="861774"/>
          </a:xfrm>
          <a:prstGeom prst="roundRect">
            <a:avLst>
              <a:gd name="adj" fmla="val 90034"/>
            </a:avLst>
          </a:prstGeom>
          <a:solidFill>
            <a:srgbClr val="EEEFF5"/>
          </a:solidFill>
          <a:ln/>
          <a:effectLst>
            <a:outerShdw blurRad="35560" dist="1778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1220748" y="5176718"/>
            <a:ext cx="1889998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Confirm Selection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1220748" y="5498902"/>
            <a:ext cx="12906970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 gesture.</a:t>
            </a:r>
            <a:endParaRPr lang="en-US" sz="1100" dirty="0"/>
          </a:p>
        </p:txBody>
      </p:sp>
      <p:sp>
        <p:nvSpPr>
          <p:cNvPr id="18" name="Shape 16"/>
          <p:cNvSpPr/>
          <p:nvPr/>
        </p:nvSpPr>
        <p:spPr>
          <a:xfrm>
            <a:off x="718066" y="6002536"/>
            <a:ext cx="143589" cy="861774"/>
          </a:xfrm>
          <a:prstGeom prst="roundRect">
            <a:avLst>
              <a:gd name="adj" fmla="val 90034"/>
            </a:avLst>
          </a:prstGeom>
          <a:solidFill>
            <a:srgbClr val="EEEFF5"/>
          </a:solidFill>
          <a:ln/>
          <a:effectLst>
            <a:outerShdw blurRad="35560" dist="1778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005245" y="6146125"/>
            <a:ext cx="1889998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Visual Feedback</a:t>
            </a:r>
            <a:endParaRPr lang="en-US" sz="1450" dirty="0"/>
          </a:p>
        </p:txBody>
      </p:sp>
      <p:sp>
        <p:nvSpPr>
          <p:cNvPr id="20" name="Text 18"/>
          <p:cNvSpPr/>
          <p:nvPr/>
        </p:nvSpPr>
        <p:spPr>
          <a:xfrm>
            <a:off x="1005245" y="6468308"/>
            <a:ext cx="13122473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Shown.</a:t>
            </a:r>
            <a:endParaRPr lang="en-US" sz="1100" dirty="0"/>
          </a:p>
        </p:txBody>
      </p:sp>
      <p:sp>
        <p:nvSpPr>
          <p:cNvPr id="21" name="Shape 19"/>
          <p:cNvSpPr/>
          <p:nvPr/>
        </p:nvSpPr>
        <p:spPr>
          <a:xfrm>
            <a:off x="502682" y="6971943"/>
            <a:ext cx="143589" cy="861774"/>
          </a:xfrm>
          <a:prstGeom prst="roundRect">
            <a:avLst>
              <a:gd name="adj" fmla="val 90034"/>
            </a:avLst>
          </a:prstGeom>
          <a:solidFill>
            <a:srgbClr val="EEEFF5"/>
          </a:solidFill>
          <a:ln/>
          <a:effectLst>
            <a:outerShdw blurRad="35560" dist="1778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789861" y="7115532"/>
            <a:ext cx="1889998" cy="236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Character Added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789861" y="7437715"/>
            <a:ext cx="13337858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 text.</a:t>
            </a:r>
            <a:endParaRPr lang="en-US" sz="110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FE950F4-F024-5AE6-3331-83FACBB28F63}"/>
              </a:ext>
            </a:extLst>
          </p:cNvPr>
          <p:cNvSpPr/>
          <p:nvPr/>
        </p:nvSpPr>
        <p:spPr>
          <a:xfrm>
            <a:off x="12809989" y="7633982"/>
            <a:ext cx="1711354" cy="528506"/>
          </a:xfrm>
          <a:prstGeom prst="round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94868"/>
            <a:ext cx="608385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We Built It This Way</a:t>
            </a:r>
            <a:endParaRPr lang="en-US" sz="4450" dirty="0">
              <a:solidFill>
                <a:srgbClr val="094BDF"/>
              </a:solidFill>
            </a:endParaRPr>
          </a:p>
        </p:txBody>
      </p:sp>
      <p:sp>
        <p:nvSpPr>
          <p:cNvPr id="3" name="Shape 1"/>
          <p:cNvSpPr/>
          <p:nvPr/>
        </p:nvSpPr>
        <p:spPr>
          <a:xfrm>
            <a:off x="758309" y="3252549"/>
            <a:ext cx="4226838" cy="1326952"/>
          </a:xfrm>
          <a:prstGeom prst="roundRect">
            <a:avLst>
              <a:gd name="adj" fmla="val 14695"/>
            </a:avLst>
          </a:prstGeom>
          <a:noFill/>
          <a:ln w="30480">
            <a:solidFill>
              <a:srgbClr val="C1C3D0"/>
            </a:solidFill>
            <a:prstDash val="solid"/>
          </a:ln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05364" y="349960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Manual UI Control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05364" y="3985736"/>
            <a:ext cx="373272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Keyboard drawn for full control.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5201722" y="3252549"/>
            <a:ext cx="4226838" cy="1326952"/>
          </a:xfrm>
          <a:prstGeom prst="roundRect">
            <a:avLst>
              <a:gd name="adj" fmla="val 14695"/>
            </a:avLst>
          </a:prstGeom>
          <a:noFill/>
          <a:ln w="30480">
            <a:solidFill>
              <a:srgbClr val="C1C3D0"/>
            </a:solidFill>
            <a:prstDash val="solid"/>
          </a:ln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448776" y="349960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Simple Gestures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8776" y="3985736"/>
            <a:ext cx="373272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Pinch/hold for keypress.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9645134" y="3252549"/>
            <a:ext cx="4226957" cy="1326952"/>
          </a:xfrm>
          <a:prstGeom prst="roundRect">
            <a:avLst>
              <a:gd name="adj" fmla="val 14695"/>
            </a:avLst>
          </a:prstGeom>
          <a:noFill/>
          <a:ln w="30480">
            <a:solidFill>
              <a:srgbClr val="C1C3D0"/>
            </a:solidFill>
            <a:prstDash val="solid"/>
          </a:ln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92189" y="349960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Fixed Layout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92189" y="3985736"/>
            <a:ext cx="37328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 consistency.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58309" y="4796076"/>
            <a:ext cx="6448544" cy="1326952"/>
          </a:xfrm>
          <a:prstGeom prst="roundRect">
            <a:avLst>
              <a:gd name="adj" fmla="val 14695"/>
            </a:avLst>
          </a:prstGeom>
          <a:noFill/>
          <a:ln w="30480">
            <a:solidFill>
              <a:srgbClr val="C1C3D0"/>
            </a:solidFill>
            <a:prstDash val="solid"/>
          </a:ln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05364" y="5043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Hover Feedback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05364" y="5529263"/>
            <a:ext cx="595443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Color highlights.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423428" y="4796076"/>
            <a:ext cx="6448663" cy="1326952"/>
          </a:xfrm>
          <a:prstGeom prst="roundRect">
            <a:avLst>
              <a:gd name="adj" fmla="val 14695"/>
            </a:avLst>
          </a:prstGeom>
          <a:noFill/>
          <a:ln w="30480">
            <a:solidFill>
              <a:srgbClr val="C1C3D0"/>
            </a:solidFill>
            <a:prstDash val="solid"/>
          </a:ln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670483" y="5043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Delay Mechanism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70483" y="5529263"/>
            <a:ext cx="595455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Avoids multiple presses.</a:t>
            </a:r>
            <a:endParaRPr lang="en-US" sz="170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6D0F210-DA2C-101F-BCB7-684035C1B189}"/>
              </a:ext>
            </a:extLst>
          </p:cNvPr>
          <p:cNvSpPr/>
          <p:nvPr/>
        </p:nvSpPr>
        <p:spPr>
          <a:xfrm>
            <a:off x="12809989" y="7633982"/>
            <a:ext cx="1711354" cy="528506"/>
          </a:xfrm>
          <a:prstGeom prst="round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3F72E34C-FCFD-62CD-AD70-19642276C666}"/>
              </a:ext>
            </a:extLst>
          </p:cNvPr>
          <p:cNvSpPr/>
          <p:nvPr/>
        </p:nvSpPr>
        <p:spPr>
          <a:xfrm>
            <a:off x="422471" y="581170"/>
            <a:ext cx="5628918" cy="472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4000" b="1" dirty="0">
                <a:solidFill>
                  <a:srgbClr val="094BD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Demonstration</a:t>
            </a:r>
            <a:endParaRPr lang="en-US" sz="4000" dirty="0">
              <a:solidFill>
                <a:srgbClr val="094BD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5A1E20-400D-A55D-BCCE-CF9DBA4A4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3581" y="2032876"/>
            <a:ext cx="6356188" cy="39875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323C6A-7056-2B2A-03AC-AB16C27A4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31" y="2032876"/>
            <a:ext cx="7265289" cy="3987514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6F41359-4F49-589C-9D32-A216EFC6F6D0}"/>
              </a:ext>
            </a:extLst>
          </p:cNvPr>
          <p:cNvSpPr/>
          <p:nvPr/>
        </p:nvSpPr>
        <p:spPr>
          <a:xfrm>
            <a:off x="12809989" y="7633982"/>
            <a:ext cx="1711354" cy="528506"/>
          </a:xfrm>
          <a:prstGeom prst="round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30494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301</Words>
  <Application>Microsoft Office PowerPoint</Application>
  <PresentationFormat>Custom</PresentationFormat>
  <Paragraphs>99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Barlow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Shoraky</dc:creator>
  <cp:lastModifiedBy>A2500</cp:lastModifiedBy>
  <cp:revision>10</cp:revision>
  <dcterms:created xsi:type="dcterms:W3CDTF">2025-07-18T19:21:48Z</dcterms:created>
  <dcterms:modified xsi:type="dcterms:W3CDTF">2025-07-18T22:18:26Z</dcterms:modified>
</cp:coreProperties>
</file>